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  <p:sldId id="267" r:id="rId6"/>
    <p:sldId id="262" r:id="rId7"/>
    <p:sldId id="263" r:id="rId8"/>
    <p:sldId id="272" r:id="rId9"/>
    <p:sldId id="276" r:id="rId10"/>
    <p:sldId id="277" r:id="rId11"/>
    <p:sldId id="273" r:id="rId12"/>
    <p:sldId id="274" r:id="rId13"/>
    <p:sldId id="279" r:id="rId14"/>
    <p:sldId id="275" r:id="rId15"/>
    <p:sldId id="264" r:id="rId16"/>
    <p:sldId id="268" r:id="rId17"/>
    <p:sldId id="266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94660"/>
  </p:normalViewPr>
  <p:slideViewPr>
    <p:cSldViewPr>
      <p:cViewPr varScale="1">
        <p:scale>
          <a:sx n="39" d="100"/>
          <a:sy n="39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F%D1%8B%D1%82%D1%8B_%D0%BD%D0%B0_%D0%B6%D0%B8%D0%B2%D0%BE%D1%82%D0%BD%D1%8B%D1%85#cite_ref-pmid11544370_23-0" TargetMode="External"/><Relationship Id="rId13" Type="http://schemas.openxmlformats.org/officeDocument/2006/relationships/hyperlink" Target="https://ru.wikipedia.org/wiki/%D0%9E%D0%BF%D1%8B%D1%82%D1%8B_%D0%BD%D0%B0_%D0%B6%D0%B8%D0%B2%D0%BE%D1%82%D0%BD%D1%8B%D1%85#cite_ref-pmid3309839_24-0" TargetMode="External"/><Relationship Id="rId18" Type="http://schemas.openxmlformats.org/officeDocument/2006/relationships/hyperlink" Target="https://dx.doi.org/10.1038%2F291527a0" TargetMode="External"/><Relationship Id="rId26" Type="http://schemas.openxmlformats.org/officeDocument/2006/relationships/hyperlink" Target="https://dx.doi.org/10.1128%2FCMR.19.2.338-381.2006" TargetMode="External"/><Relationship Id="rId3" Type="http://schemas.openxmlformats.org/officeDocument/2006/relationships/hyperlink" Target="http://www.lpag.org/layperson/layperson.html#history" TargetMode="External"/><Relationship Id="rId21" Type="http://schemas.openxmlformats.org/officeDocument/2006/relationships/hyperlink" Target="http://cmr.asm.org/cgi/pmidlookup?view=long&amp;pmid=16614253" TargetMode="External"/><Relationship Id="rId7" Type="http://schemas.openxmlformats.org/officeDocument/2006/relationships/hyperlink" Target="https://ru.wikipedia.org/wiki/%D0%9E%D0%BF%D1%8B%D1%82%D1%8B_%D0%BD%D0%B0_%D0%B6%D0%B8%D0%B2%D0%BE%D1%82%D0%BD%D1%8B%D1%85#cite_ref-Rabie2006_22-0" TargetMode="External"/><Relationship Id="rId12" Type="http://schemas.openxmlformats.org/officeDocument/2006/relationships/hyperlink" Target="https://www.ncbi.nlm.nih.gov/pubmed/11544370?dopt=Abstract" TargetMode="External"/><Relationship Id="rId17" Type="http://schemas.openxmlformats.org/officeDocument/2006/relationships/hyperlink" Target="https://ru.wikipedia.org/wiki/%D0%9E%D0%BF%D1%8B%D1%82%D1%8B_%D0%BD%D0%B0_%D0%B6%D0%B8%D0%B2%D0%BE%D1%82%D0%BD%D1%8B%D1%85#cite_ref-pmid7242665_26-0" TargetMode="External"/><Relationship Id="rId25" Type="http://schemas.openxmlformats.org/officeDocument/2006/relationships/hyperlink" Target="https://ru.wikipedia.org/w/index.php?title=American_Society_for_Microbiology&amp;action=edit&amp;redlink=1" TargetMode="External"/><Relationship Id="rId2" Type="http://schemas.openxmlformats.org/officeDocument/2006/relationships/hyperlink" Target="https://ru.wikipedia.org/wiki/%D0%9E%D0%BF%D1%8B%D1%82%D1%8B_%D0%BD%D0%B0_%D0%B6%D0%B8%D0%B2%D0%BE%D1%82%D0%BD%D1%8B%D1%85#cite_ref-lpag_20-0" TargetMode="External"/><Relationship Id="rId16" Type="http://schemas.openxmlformats.org/officeDocument/2006/relationships/hyperlink" Target="https://www.ncbi.nlm.nih.gov/pubmed/9285027?dopt=Abstract" TargetMode="External"/><Relationship Id="rId20" Type="http://schemas.openxmlformats.org/officeDocument/2006/relationships/hyperlink" Target="https://ru.wikipedia.org/wiki/%D0%9E%D0%BF%D1%8B%D1%82%D1%8B_%D0%BD%D0%B0_%D0%B6%D0%B8%D0%B2%D0%BE%D1%82%D0%BD%D1%8B%D1%85#cite_ref-27" TargetMode="External"/><Relationship Id="rId29" Type="http://schemas.openxmlformats.org/officeDocument/2006/relationships/hyperlink" Target="http://www.pubmedcentral.nih.gov/articlerender.fcgi?tool=pubmed&amp;pubmedid=43645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F%D1%8B%D1%82%D1%8B_%D0%BD%D0%B0_%D0%B6%D0%B8%D0%B2%D0%BE%D1%82%D0%BD%D1%8B%D1%85#cite_ref-Rabie2005_21-0" TargetMode="External"/><Relationship Id="rId11" Type="http://schemas.openxmlformats.org/officeDocument/2006/relationships/hyperlink" Target="https://dx.doi.org/10.1146%2Fannurev.micro.55.1.647" TargetMode="External"/><Relationship Id="rId24" Type="http://schemas.openxmlformats.org/officeDocument/2006/relationships/hyperlink" Target="https://en.wikipedia.org/wiki/American_Society_for_Microbiology" TargetMode="External"/><Relationship Id="rId5" Type="http://schemas.openxmlformats.org/officeDocument/2006/relationships/hyperlink" Target="https://ru.wikipedia.org/wiki/%D0%90%D1%80%D1%85%D0%B8%D0%B2_%D0%98%D0%BD%D1%82%D0%B5%D1%80%D0%BD%D0%B5%D1%82%D0%B0#%D0%9F%D1%80%D0%BE%D0%B5%D0%BA%D1%82%D1%8B" TargetMode="External"/><Relationship Id="rId15" Type="http://schemas.openxmlformats.org/officeDocument/2006/relationships/hyperlink" Target="https://ru.wikipedia.org/wiki/%D0%9E%D0%BF%D1%8B%D1%82%D1%8B_%D0%BD%D0%B0_%D0%B6%D0%B8%D0%B2%D0%BE%D1%82%D0%BD%D1%8B%D1%85#cite_ref-pmid9285027_25-0" TargetMode="External"/><Relationship Id="rId23" Type="http://schemas.openxmlformats.org/officeDocument/2006/relationships/hyperlink" Target="https://ru.wikipedia.org/w/index.php?title=Microbiology_and_Molecular_Biology_Reviews&amp;action=edit&amp;redlink=1" TargetMode="External"/><Relationship Id="rId28" Type="http://schemas.openxmlformats.org/officeDocument/2006/relationships/hyperlink" Target="https://ru.wikipedia.org/wiki/%D0%9E%D0%BF%D1%8B%D1%82%D1%8B_%D0%BD%D0%B0_%D0%B6%D0%B8%D0%B2%D0%BE%D1%82%D0%BD%D1%8B%D1%85#cite_ref-28" TargetMode="External"/><Relationship Id="rId10" Type="http://schemas.openxmlformats.org/officeDocument/2006/relationships/hyperlink" Target="https://ru.wikipedia.org/wiki/Doi" TargetMode="External"/><Relationship Id="rId19" Type="http://schemas.openxmlformats.org/officeDocument/2006/relationships/hyperlink" Target="https://www.ncbi.nlm.nih.gov/pubmed/7242665?dopt=Abstract" TargetMode="External"/><Relationship Id="rId4" Type="http://schemas.openxmlformats.org/officeDocument/2006/relationships/hyperlink" Target="http://web.archive.org/web/20061013110949/http:/www.lpag.org/layperson/layperson.html" TargetMode="External"/><Relationship Id="rId9" Type="http://schemas.openxmlformats.org/officeDocument/2006/relationships/hyperlink" Target="https://ru.wikipedia.org/wiki/Annual_Reviews" TargetMode="External"/><Relationship Id="rId14" Type="http://schemas.openxmlformats.org/officeDocument/2006/relationships/hyperlink" Target="https://www.ncbi.nlm.nih.gov/pubmed/3309839?dopt=Abstract" TargetMode="External"/><Relationship Id="rId22" Type="http://schemas.openxmlformats.org/officeDocument/2006/relationships/hyperlink" Target="https://en.wikipedia.org/wiki/Microbiology_and_Molecular_Biology_Reviews" TargetMode="External"/><Relationship Id="rId27" Type="http://schemas.openxmlformats.org/officeDocument/2006/relationships/hyperlink" Target="https://www.ncbi.nlm.nih.gov/pubmed/16614253?dopt=Abstract" TargetMode="External"/><Relationship Id="rId30" Type="http://schemas.openxmlformats.org/officeDocument/2006/relationships/hyperlink" Target="https://www.ncbi.nlm.nih.gov/pubmed/4364530?dopt=Abstrac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F%D1%8B%D1%82%D1%8B_%D0%BD%D0%B0_%D0%B6%D0%B8%D0%B2%D0%BE%D1%82%D0%BD%D1%8B%D1%85#cite_ref-Wilmut_29-1" TargetMode="External"/><Relationship Id="rId2" Type="http://schemas.openxmlformats.org/officeDocument/2006/relationships/hyperlink" Target="https://ru.wikipedia.org/wiki/%D0%9E%D0%BF%D1%8B%D1%82%D1%8B_%D0%BD%D0%B0_%D0%B6%D0%B8%D0%B2%D0%BE%D1%82%D0%BD%D1%8B%D1%85#cite_ref-Wilmut_29-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9039911?dopt=Abstra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31" y="794124"/>
            <a:ext cx="4389428" cy="5271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Лабораторные животные: от </a:t>
            </a:r>
            <a:r>
              <a:rPr lang="en-US" sz="4000" b="1" i="1" dirty="0" smtClean="0"/>
              <a:t>in vivo</a:t>
            </a:r>
            <a:r>
              <a:rPr lang="en-US" sz="4000" b="1" dirty="0" smtClean="0"/>
              <a:t> </a:t>
            </a:r>
            <a:r>
              <a:rPr lang="ru-RU" sz="4000" b="1" dirty="0" smtClean="0"/>
              <a:t>к </a:t>
            </a:r>
            <a:r>
              <a:rPr lang="en-US" sz="4000" b="1" i="1" dirty="0" smtClean="0"/>
              <a:t>in silico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5845" y="4653136"/>
            <a:ext cx="6858000" cy="95271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Микурова</a:t>
            </a:r>
            <a:r>
              <a:rPr lang="ru-RU" dirty="0" smtClean="0"/>
              <a:t> Александра Валерьевна</a:t>
            </a:r>
          </a:p>
          <a:p>
            <a:r>
              <a:rPr lang="ru-RU" dirty="0" smtClean="0"/>
              <a:t>Руководитель Фонда помощи лабораторным крысам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98275" y="259086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ANIMAL </a:t>
            </a:r>
            <a:r>
              <a:rPr lang="en-US" b="1" dirty="0"/>
              <a:t>LAW</a:t>
            </a:r>
            <a:br>
              <a:rPr lang="en-US" b="1" dirty="0"/>
            </a:br>
            <a:r>
              <a:rPr lang="ru-RU" b="1" dirty="0"/>
              <a:t>история, практика, перспективы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11415" y="6175270"/>
            <a:ext cx="3321170" cy="436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Москва</a:t>
            </a:r>
            <a:r>
              <a:rPr lang="ru-RU" b="1" dirty="0" smtClean="0"/>
              <a:t>, 18 января 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07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мы занимаемся?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756742"/>
            <a:ext cx="3312368" cy="2001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Кузя.</a:t>
            </a:r>
          </a:p>
          <a:p>
            <a:pPr marL="0" indent="0" algn="ctr">
              <a:buNone/>
            </a:pPr>
            <a:r>
              <a:rPr lang="ru-RU" sz="2400" dirty="0" smtClean="0"/>
              <a:t>Диагноз: перелом левой нижней конечности.</a:t>
            </a:r>
            <a:endParaRPr lang="ru-RU" sz="2400" dirty="0"/>
          </a:p>
        </p:txBody>
      </p:sp>
      <p:sp>
        <p:nvSpPr>
          <p:cNvPr id="4" name="AutoShape 2" descr="Картинки по запросу домашние кры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0376" y="4581128"/>
            <a:ext cx="8144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/>
          </a:p>
        </p:txBody>
      </p:sp>
      <p:sp>
        <p:nvSpPr>
          <p:cNvPr id="5" name="AutoShape 2" descr="https://sun9-7.userapi.com/c854128/v854128791/170a97/k0U6fESqIx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20072" y="4581128"/>
            <a:ext cx="3600400" cy="77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/>
              <a:t>Стоимость</a:t>
            </a:r>
          </a:p>
          <a:p>
            <a:pPr marL="0" indent="0" algn="ctr">
              <a:buNone/>
            </a:pPr>
            <a:r>
              <a:rPr lang="ru-RU" sz="3600" b="1" dirty="0" smtClean="0"/>
              <a:t>лечения:</a:t>
            </a:r>
          </a:p>
          <a:p>
            <a:pPr marL="0" indent="0" algn="ctr">
              <a:buNone/>
            </a:pPr>
            <a:r>
              <a:rPr lang="ru-RU" sz="3600" b="1" dirty="0" smtClean="0"/>
              <a:t>14 </a:t>
            </a:r>
            <a:r>
              <a:rPr lang="ru-RU" sz="3600" b="1" dirty="0"/>
              <a:t>тыс. руб.</a:t>
            </a:r>
            <a:endParaRPr lang="ru-RU" sz="3600" b="1" dirty="0"/>
          </a:p>
        </p:txBody>
      </p:sp>
      <p:pic>
        <p:nvPicPr>
          <p:cNvPr id="6146" name="Picture 2" descr="C:\Users\AlexM\YandexDisk\ФОНД\Документы\Презентации\Даша\QBk0NEkRSS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 b="9503"/>
          <a:stretch/>
        </p:blipFill>
        <p:spPr bwMode="auto">
          <a:xfrm>
            <a:off x="471916" y="1484784"/>
            <a:ext cx="4072036" cy="25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lexM\YandexDisk\ФОНД\Документы\Презентации\Даша\bvJh9HMQN1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6" b="8886"/>
          <a:stretch/>
        </p:blipFill>
        <p:spPr bwMode="auto">
          <a:xfrm>
            <a:off x="428885" y="4493509"/>
            <a:ext cx="4062750" cy="21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мы занимаемся?</a:t>
            </a:r>
            <a:endParaRPr lang="ru-RU" dirty="0"/>
          </a:p>
        </p:txBody>
      </p:sp>
      <p:sp>
        <p:nvSpPr>
          <p:cNvPr id="4" name="AutoShape 2" descr="Картинки по запросу домашние кры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0376" y="4581128"/>
            <a:ext cx="8144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38940" y="1430932"/>
            <a:ext cx="7654187" cy="5063958"/>
            <a:chOff x="673048" y="1242004"/>
            <a:chExt cx="7654187" cy="5063958"/>
          </a:xfrm>
        </p:grpSpPr>
        <p:pic>
          <p:nvPicPr>
            <p:cNvPr id="5124" name="Picture 4" descr="C:\Users\AlexM\YandexDisk\ФОНД\Документы\Презентации\Даша\4fxhWiDeYS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266" y="1242004"/>
              <a:ext cx="3797969" cy="5063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:\Users\AlexM\YandexDisk\ФОНД\Документы\Презентации\Даша\LLMT3POsBJ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48" y="3945814"/>
              <a:ext cx="3564977" cy="2360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AlexM\YandexDisk\ФОНД\Документы\Презентации\Даша\20160214_17053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0" r="5923"/>
            <a:stretch/>
          </p:blipFill>
          <p:spPr bwMode="auto">
            <a:xfrm>
              <a:off x="673048" y="1250352"/>
              <a:ext cx="3584721" cy="246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76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мы занимаемся?</a:t>
            </a:r>
            <a:endParaRPr lang="ru-RU" dirty="0"/>
          </a:p>
        </p:txBody>
      </p:sp>
      <p:sp>
        <p:nvSpPr>
          <p:cNvPr id="4" name="AutoShape 2" descr="Картинки по запросу домашние кры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0376" y="4581128"/>
            <a:ext cx="8144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/>
          </a:p>
        </p:txBody>
      </p:sp>
      <p:sp>
        <p:nvSpPr>
          <p:cNvPr id="6" name="AutoShape 6" descr="https://sun9-16.userapi.com/c639830/v639830076/286ff/vDfTwrK47_U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77628" y="1557535"/>
            <a:ext cx="7055544" cy="4719787"/>
            <a:chOff x="893192" y="1733549"/>
            <a:chExt cx="7055544" cy="4719787"/>
          </a:xfrm>
        </p:grpSpPr>
        <p:pic>
          <p:nvPicPr>
            <p:cNvPr id="7170" name="Picture 2" descr="C:\Users\AlexM\YandexDisk\ФОНД\Документы\Презентации\Даша\VNo3HYqlNU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192" y="1733549"/>
              <a:ext cx="3325702" cy="4719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C:\Users\AlexM\YandexDisk\ФОНД\Документы\Презентации\Даша\-2yNas2oKBw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25" b="9351"/>
            <a:stretch/>
          </p:blipFill>
          <p:spPr bwMode="auto">
            <a:xfrm>
              <a:off x="4532412" y="1733550"/>
              <a:ext cx="3389312" cy="2128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 descr="C:\Users\AlexM\YandexDisk\ФОНД\Документы\Презентации\Даша\vDfTwrK47_U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4" t="9352"/>
            <a:stretch/>
          </p:blipFill>
          <p:spPr bwMode="auto">
            <a:xfrm>
              <a:off x="4505400" y="4149080"/>
              <a:ext cx="344333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76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мы занимаемся?</a:t>
            </a:r>
            <a:endParaRPr lang="ru-RU" dirty="0"/>
          </a:p>
        </p:txBody>
      </p:sp>
      <p:sp>
        <p:nvSpPr>
          <p:cNvPr id="4" name="AutoShape 2" descr="Картинки по запросу домашние кры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0376" y="4581128"/>
            <a:ext cx="8144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/>
          </a:p>
        </p:txBody>
      </p:sp>
      <p:sp>
        <p:nvSpPr>
          <p:cNvPr id="6" name="AutoShape 6" descr="https://sun9-16.userapi.com/c639830/v639830076/286ff/vDfTwrK47_U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 r="20498" b="12301"/>
          <a:stretch/>
        </p:blipFill>
        <p:spPr bwMode="auto">
          <a:xfrm>
            <a:off x="460374" y="1340767"/>
            <a:ext cx="5479777" cy="283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13577" r="36048" b="11726"/>
          <a:stretch/>
        </p:blipFill>
        <p:spPr bwMode="auto">
          <a:xfrm>
            <a:off x="4549792" y="2746335"/>
            <a:ext cx="40546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19363" r="34823" b="29149"/>
          <a:stretch/>
        </p:blipFill>
        <p:spPr bwMode="auto">
          <a:xfrm>
            <a:off x="599821" y="4513065"/>
            <a:ext cx="4272931" cy="208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мы занимаемся?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7" y="1556792"/>
            <a:ext cx="8144071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/>
              <a:t>За все время существования Фонда новый дом нашли более 400 бывших «научных сотрудников»</a:t>
            </a:r>
          </a:p>
        </p:txBody>
      </p:sp>
      <p:sp>
        <p:nvSpPr>
          <p:cNvPr id="4" name="AutoShape 2" descr="Картинки по запросу домашние кры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0376" y="4581128"/>
            <a:ext cx="8144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/>
          </a:p>
        </p:txBody>
      </p:sp>
      <p:pic>
        <p:nvPicPr>
          <p:cNvPr id="8194" name="Picture 2" descr="C:\Users\AlexM\YandexDisk\ФОНД\Документы\Презентации\Даша\QEJD0qbTh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42" y="2746615"/>
            <a:ext cx="5503540" cy="36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Высокое налоговое бремя даже для благотворительных организаций</a:t>
            </a:r>
          </a:p>
          <a:p>
            <a:pPr>
              <a:spcBef>
                <a:spcPts val="1200"/>
              </a:spcBef>
            </a:pPr>
            <a:r>
              <a:rPr lang="ru-RU" dirty="0" err="1"/>
              <a:t>Непроработанность</a:t>
            </a:r>
            <a:r>
              <a:rPr lang="ru-RU" dirty="0"/>
              <a:t> </a:t>
            </a:r>
            <a:r>
              <a:rPr lang="ru-RU" dirty="0" err="1"/>
              <a:t>НПА</a:t>
            </a:r>
            <a:r>
              <a:rPr lang="ru-RU" dirty="0"/>
              <a:t>, регулирующих обращение с лабораторными животными и работу вивариев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Отсутствие проработанных процедур передачи ненужных животных из учреждений волонтерам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Закрытость вивариев =</a:t>
            </a:r>
            <a:r>
              <a:rPr lang="en-US" dirty="0" smtClean="0"/>
              <a:t>&gt; </a:t>
            </a:r>
            <a:r>
              <a:rPr lang="ru-RU" dirty="0" smtClean="0"/>
              <a:t>проблема внешнего надзора и контроля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Трудности с внедрением альтернативных методов на местах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Недостаточное финансирование отрасли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Что почитать?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6040" y="1340063"/>
            <a:ext cx="2340132" cy="10741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Fellow Creatures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Christine </a:t>
            </a:r>
            <a:r>
              <a:rPr lang="en-US" sz="1800" dirty="0"/>
              <a:t>M. </a:t>
            </a:r>
            <a:r>
              <a:rPr lang="en-US" sz="1800" dirty="0" err="1"/>
              <a:t>Korsgaard</a:t>
            </a: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6" name="Picture 2" descr="C:\Users\AlexM\YandexDisk\ФОНД\Документы\Презентации\Даша\9780198753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37" y="332656"/>
            <a:ext cx="2016224" cy="30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M\YandexDisk\ФОНД\Документы\Презентации\Даша\6006123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29" y="1939208"/>
            <a:ext cx="2201976" cy="33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83221" y="5527740"/>
            <a:ext cx="302433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Последнее объятие Мамы. Чему нас учат эмоции животных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де </a:t>
            </a:r>
            <a:r>
              <a:rPr lang="ru-RU" sz="1800" dirty="0"/>
              <a:t>Валь Франс В.М.</a:t>
            </a:r>
          </a:p>
        </p:txBody>
      </p:sp>
      <p:pic>
        <p:nvPicPr>
          <p:cNvPr id="1028" name="Picture 4" descr="C:\Users\AlexM\YandexDisk\ФОНД\Документы\Презентации\Даша\2661992_d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45" y="3626950"/>
            <a:ext cx="2082816" cy="30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379154" y="4581726"/>
            <a:ext cx="2508691" cy="118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За </a:t>
            </a:r>
            <a:r>
              <a:rPr lang="ru-RU" sz="1600" dirty="0"/>
              <a:t>гранью слов. О чем думают и что чувствуют животные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Сафина К.</a:t>
            </a:r>
          </a:p>
        </p:txBody>
      </p:sp>
    </p:spTree>
    <p:extLst>
      <p:ext uri="{BB962C8B-B14F-4D97-AF65-F5344CB8AC3E}">
        <p14:creationId xmlns:p14="http://schemas.microsoft.com/office/powerpoint/2010/main" val="212389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400" dirty="0"/>
              <a:t> Cohen and Loew 1984.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2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dirty="0">
                <a:hlinkClick r:id="rId3"/>
              </a:rPr>
              <a:t>«History of nonhuman animal research»</a:t>
            </a:r>
            <a:r>
              <a:rPr lang="en-US" sz="1400" dirty="0"/>
              <a:t> </a:t>
            </a:r>
            <a:r>
              <a:rPr lang="ru-RU" sz="1400" dirty="0">
                <a:hlinkClick r:id="rId4"/>
              </a:rPr>
              <a:t>Архивная копия</a:t>
            </a:r>
            <a:r>
              <a:rPr lang="ru-RU" sz="1400" dirty="0"/>
              <a:t> от 13 октября 2006 на </a:t>
            </a:r>
            <a:r>
              <a:rPr lang="en-US" sz="1400" dirty="0" err="1">
                <a:hlinkClick r:id="rId5" tooltip="Архив Интернета"/>
              </a:rPr>
              <a:t>Wayback</a:t>
            </a:r>
            <a:r>
              <a:rPr lang="en-US" sz="1400" dirty="0">
                <a:hlinkClick r:id="rId5" tooltip="Архив Интернета"/>
              </a:rPr>
              <a:t> Machine</a:t>
            </a:r>
            <a:r>
              <a:rPr lang="en-US" sz="1400" dirty="0"/>
              <a:t>, Laboratory Primate Advocacy Group.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6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dirty="0" err="1"/>
              <a:t>Rabie</a:t>
            </a:r>
            <a:r>
              <a:rPr lang="en-US" sz="1400" dirty="0"/>
              <a:t> E. Abdel-Halim (2005), «Contributions of Ibn </a:t>
            </a:r>
            <a:r>
              <a:rPr lang="en-US" sz="1400" dirty="0" err="1"/>
              <a:t>Zuhr</a:t>
            </a:r>
            <a:r>
              <a:rPr lang="en-US" sz="1400" dirty="0"/>
              <a:t> (Avenzoar) to the progress of surgery: A study and translations from his book Al-</a:t>
            </a:r>
            <a:r>
              <a:rPr lang="en-US" sz="1400" dirty="0" err="1"/>
              <a:t>Taisir</a:t>
            </a:r>
            <a:r>
              <a:rPr lang="en-US" sz="1400" dirty="0"/>
              <a:t>», </a:t>
            </a:r>
            <a:r>
              <a:rPr lang="en-US" sz="1400" i="1" dirty="0"/>
              <a:t>Saudi Medical Journal 2005; Vol. 26 (9): 1333—1339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7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dirty="0" err="1"/>
              <a:t>Rabie</a:t>
            </a:r>
            <a:r>
              <a:rPr lang="en-US" sz="1400" dirty="0"/>
              <a:t> E. Abdel-Halim (2006), «Contributions of </a:t>
            </a:r>
            <a:r>
              <a:rPr lang="en-US" sz="1400" dirty="0" err="1"/>
              <a:t>Muhadhdhab</a:t>
            </a:r>
            <a:r>
              <a:rPr lang="en-US" sz="1400" dirty="0"/>
              <a:t> Al-</a:t>
            </a:r>
            <a:r>
              <a:rPr lang="en-US" sz="1400" dirty="0" err="1"/>
              <a:t>Deen</a:t>
            </a:r>
            <a:r>
              <a:rPr lang="en-US" sz="1400" dirty="0"/>
              <a:t> Al-Baghdadi to the progress of medicine and urology», </a:t>
            </a:r>
            <a:r>
              <a:rPr lang="en-US" sz="1400" i="1" dirty="0"/>
              <a:t>Saudi Medical Journal</a:t>
            </a:r>
            <a:r>
              <a:rPr lang="en-US" sz="1400" dirty="0"/>
              <a:t> </a:t>
            </a:r>
            <a:r>
              <a:rPr lang="en-US" sz="1400" b="1" dirty="0"/>
              <a:t>27</a:t>
            </a:r>
            <a:r>
              <a:rPr lang="en-US" sz="1400" dirty="0"/>
              <a:t> (11): 1631—1641.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8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i="1" dirty="0"/>
              <a:t>Mock M., </a:t>
            </a:r>
            <a:r>
              <a:rPr lang="en-US" sz="1400" i="1" dirty="0" err="1"/>
              <a:t>Fouet</a:t>
            </a:r>
            <a:r>
              <a:rPr lang="en-US" sz="1400" i="1" dirty="0"/>
              <a:t> A.</a:t>
            </a:r>
            <a:r>
              <a:rPr lang="en-US" sz="1400" dirty="0"/>
              <a:t> Anthrax (</a:t>
            </a:r>
            <a:r>
              <a:rPr lang="ru-RU" sz="1400" dirty="0"/>
              <a:t>неопр.) // </a:t>
            </a:r>
            <a:r>
              <a:rPr lang="en-US" sz="1400" dirty="0" err="1">
                <a:hlinkClick r:id="rId9" tooltip="Annual Reviews"/>
              </a:rPr>
              <a:t>Annu</a:t>
            </a:r>
            <a:r>
              <a:rPr lang="en-US" sz="1400" dirty="0">
                <a:hlinkClick r:id="rId9" tooltip="Annual Reviews"/>
              </a:rPr>
              <a:t>. Rev. </a:t>
            </a:r>
            <a:r>
              <a:rPr lang="en-US" sz="1400" dirty="0" err="1">
                <a:hlinkClick r:id="rId9" tooltip="Annual Reviews"/>
              </a:rPr>
              <a:t>Microbiol</a:t>
            </a:r>
            <a:r>
              <a:rPr lang="en-US" sz="1400" dirty="0">
                <a:hlinkClick r:id="rId9" tooltip="Annual Reviews"/>
              </a:rPr>
              <a:t>.</a:t>
            </a:r>
            <a:r>
              <a:rPr lang="en-US" sz="1400" dirty="0"/>
              <a:t>. — 2001. — </a:t>
            </a:r>
            <a:r>
              <a:rPr lang="ru-RU" sz="1400" dirty="0"/>
              <a:t>Т. 55. — С. 647—671. — </a:t>
            </a:r>
            <a:r>
              <a:rPr lang="en-US" sz="1400" dirty="0">
                <a:hlinkClick r:id="rId10" tooltip="Doi"/>
              </a:rPr>
              <a:t>DOI</a:t>
            </a:r>
            <a:r>
              <a:rPr lang="en-US" sz="1400" dirty="0"/>
              <a:t>:</a:t>
            </a:r>
            <a:r>
              <a:rPr lang="en-US" sz="1400" dirty="0">
                <a:hlinkClick r:id="rId11"/>
              </a:rPr>
              <a:t>10.1146/annurev.micro.55.1.647</a:t>
            </a:r>
            <a:r>
              <a:rPr lang="en-US" sz="1400" dirty="0"/>
              <a:t>. — </a:t>
            </a:r>
            <a:r>
              <a:rPr lang="en-US" sz="1400" dirty="0">
                <a:hlinkClick r:id="rId12"/>
              </a:rPr>
              <a:t>PMID 11544370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13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i="1" dirty="0" err="1"/>
              <a:t>Windholz</a:t>
            </a:r>
            <a:r>
              <a:rPr lang="en-US" sz="1400" i="1" dirty="0"/>
              <a:t> G.</a:t>
            </a:r>
            <a:r>
              <a:rPr lang="en-US" sz="1400" dirty="0"/>
              <a:t> Pavlov as a psychologist. A reappraisal (</a:t>
            </a:r>
            <a:r>
              <a:rPr lang="ru-RU" sz="1400" dirty="0"/>
              <a:t>неопр.) // </a:t>
            </a:r>
            <a:r>
              <a:rPr lang="en-US" sz="1400" dirty="0"/>
              <a:t>Pavlov J </a:t>
            </a:r>
            <a:r>
              <a:rPr lang="en-US" sz="1400" dirty="0" err="1"/>
              <a:t>Biol</a:t>
            </a:r>
            <a:r>
              <a:rPr lang="en-US" sz="1400" dirty="0"/>
              <a:t> Sci. — 1987. — </a:t>
            </a:r>
            <a:r>
              <a:rPr lang="ru-RU" sz="1400" dirty="0"/>
              <a:t>Т. 22, № 3. — С. 103—112. — </a:t>
            </a:r>
            <a:r>
              <a:rPr lang="en-US" sz="1400" dirty="0">
                <a:hlinkClick r:id="rId14"/>
              </a:rPr>
              <a:t>PMID 3309839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15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i="1" dirty="0" err="1"/>
              <a:t>Gorden</a:t>
            </a:r>
            <a:r>
              <a:rPr lang="en-US" sz="1400" i="1" dirty="0"/>
              <a:t> P.</a:t>
            </a:r>
            <a:r>
              <a:rPr lang="en-US" sz="1400" dirty="0"/>
              <a:t> Non-insulin dependent diabetes--the past, present and future (</a:t>
            </a:r>
            <a:r>
              <a:rPr lang="ru-RU" sz="1400" dirty="0"/>
              <a:t>неопр.) // </a:t>
            </a:r>
            <a:r>
              <a:rPr lang="en-US" sz="1400" dirty="0"/>
              <a:t>Ann. Acad. Med. </a:t>
            </a:r>
            <a:r>
              <a:rPr lang="en-US" sz="1400" dirty="0" err="1"/>
              <a:t>Singap</a:t>
            </a:r>
            <a:r>
              <a:rPr lang="en-US" sz="1400" dirty="0"/>
              <a:t>.. — 1997. — </a:t>
            </a:r>
            <a:r>
              <a:rPr lang="ru-RU" sz="1400" dirty="0"/>
              <a:t>Т. 26, № 3. — С. 326—330. — </a:t>
            </a:r>
            <a:r>
              <a:rPr lang="en-US" sz="1400" dirty="0">
                <a:hlinkClick r:id="rId16"/>
              </a:rPr>
              <a:t>PMID 9285027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17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i="1" dirty="0" err="1"/>
              <a:t>Walgate</a:t>
            </a:r>
            <a:r>
              <a:rPr lang="en-US" sz="1400" i="1" dirty="0"/>
              <a:t> R.</a:t>
            </a:r>
            <a:r>
              <a:rPr lang="en-US" sz="1400" dirty="0"/>
              <a:t> Armadillos fight leprosy (</a:t>
            </a:r>
            <a:r>
              <a:rPr lang="ru-RU" sz="1400" dirty="0"/>
              <a:t>англ.) // </a:t>
            </a:r>
            <a:r>
              <a:rPr lang="en-US" sz="1400" dirty="0"/>
              <a:t>Nature. — 1981. — Vol. 291, no. 5816. — P. 527. — </a:t>
            </a:r>
            <a:r>
              <a:rPr lang="en-US" sz="1400" dirty="0">
                <a:hlinkClick r:id="rId10" tooltip="Doi"/>
              </a:rPr>
              <a:t>DOI</a:t>
            </a:r>
            <a:r>
              <a:rPr lang="en-US" sz="1400" dirty="0"/>
              <a:t>:</a:t>
            </a:r>
            <a:r>
              <a:rPr lang="en-US" sz="1400" dirty="0">
                <a:hlinkClick r:id="rId18"/>
              </a:rPr>
              <a:t>10.1038/291527a0</a:t>
            </a:r>
            <a:r>
              <a:rPr lang="en-US" sz="1400" dirty="0"/>
              <a:t>. — </a:t>
            </a:r>
            <a:r>
              <a:rPr lang="en-US" sz="1400" dirty="0">
                <a:hlinkClick r:id="rId19"/>
              </a:rPr>
              <a:t>PMID 7242665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20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i="1" dirty="0" err="1"/>
              <a:t>Scollard</a:t>
            </a:r>
            <a:r>
              <a:rPr lang="en-US" sz="1400" i="1" dirty="0"/>
              <a:t> D. M., Adams L. B., Gillis T. P., </a:t>
            </a:r>
            <a:r>
              <a:rPr lang="en-US" sz="1400" i="1" dirty="0" err="1"/>
              <a:t>Krahenbuhl</a:t>
            </a:r>
            <a:r>
              <a:rPr lang="en-US" sz="1400" i="1" dirty="0"/>
              <a:t> J. L., Truman R. W., Williams D. </a:t>
            </a:r>
            <a:r>
              <a:rPr lang="en-US" sz="1400" i="1" dirty="0" err="1"/>
              <a:t>L.</a:t>
            </a:r>
            <a:r>
              <a:rPr lang="en-US" sz="1400" dirty="0" err="1">
                <a:hlinkClick r:id="rId21"/>
              </a:rPr>
              <a:t>The</a:t>
            </a:r>
            <a:r>
              <a:rPr lang="en-US" sz="1400" dirty="0">
                <a:hlinkClick r:id="rId21"/>
              </a:rPr>
              <a:t> continuing challenges of leprosy</a:t>
            </a:r>
            <a:r>
              <a:rPr lang="en-US" sz="1400" dirty="0"/>
              <a:t> (</a:t>
            </a:r>
            <a:r>
              <a:rPr lang="ru-RU" sz="1400" dirty="0"/>
              <a:t>англ.) // </a:t>
            </a:r>
            <a:r>
              <a:rPr lang="en-US" sz="1400" dirty="0">
                <a:hlinkClick r:id="rId22" tooltip="en:Microbiology and Molecular Biology Reviews"/>
              </a:rPr>
              <a:t>Microbiology and Molecular Biology Reviews</a:t>
            </a:r>
            <a:r>
              <a:rPr lang="en-US" sz="1400" dirty="0"/>
              <a:t> (</a:t>
            </a:r>
            <a:r>
              <a:rPr lang="ru-RU" sz="1400" dirty="0"/>
              <a:t>англ.)</a:t>
            </a:r>
            <a:r>
              <a:rPr lang="ru-RU" sz="1400" dirty="0">
                <a:hlinkClick r:id="rId23" tooltip="Microbiology and Molecular Biology Reviews (страница отсутствует)"/>
              </a:rPr>
              <a:t>русск.</a:t>
            </a:r>
            <a:r>
              <a:rPr lang="ru-RU" sz="1400" dirty="0"/>
              <a:t> : </a:t>
            </a:r>
            <a:r>
              <a:rPr lang="en-US" sz="1400" dirty="0"/>
              <a:t>journal. — </a:t>
            </a:r>
            <a:r>
              <a:rPr lang="en-US" sz="1400" dirty="0">
                <a:hlinkClick r:id="rId24" tooltip="en:American Society for Microbiology"/>
              </a:rPr>
              <a:t>American Society for Microbiology</a:t>
            </a:r>
            <a:r>
              <a:rPr lang="en-US" sz="1400" dirty="0"/>
              <a:t> (</a:t>
            </a:r>
            <a:r>
              <a:rPr lang="ru-RU" sz="1400" dirty="0"/>
              <a:t>англ.)</a:t>
            </a:r>
            <a:r>
              <a:rPr lang="ru-RU" sz="1400" dirty="0">
                <a:hlinkClick r:id="rId25" tooltip="American Society for Microbiology (страница отсутствует)"/>
              </a:rPr>
              <a:t>русск.</a:t>
            </a:r>
            <a:r>
              <a:rPr lang="ru-RU" sz="1400" dirty="0"/>
              <a:t>, 2006. — </a:t>
            </a:r>
            <a:r>
              <a:rPr lang="en-US" sz="1400" dirty="0"/>
              <a:t>Vol. 19, no. 2. — P. 338—381. — </a:t>
            </a:r>
            <a:r>
              <a:rPr lang="en-US" sz="1400" dirty="0">
                <a:hlinkClick r:id="rId10" tooltip="Doi"/>
              </a:rPr>
              <a:t>DOI</a:t>
            </a:r>
            <a:r>
              <a:rPr lang="en-US" sz="1400" dirty="0"/>
              <a:t>:</a:t>
            </a:r>
            <a:r>
              <a:rPr lang="en-US" sz="1400" dirty="0">
                <a:hlinkClick r:id="rId26"/>
              </a:rPr>
              <a:t>10.1128/CMR.19.2.338-381.2006</a:t>
            </a:r>
            <a:r>
              <a:rPr lang="en-US" sz="1400" dirty="0"/>
              <a:t>. — </a:t>
            </a:r>
            <a:r>
              <a:rPr lang="en-US" sz="1400" dirty="0">
                <a:hlinkClick r:id="rId27"/>
              </a:rPr>
              <a:t>PMID 16614253</a:t>
            </a:r>
            <a:r>
              <a:rPr lang="en-US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linkClick r:id="rId28" tooltip="Обратно к тексту"/>
              </a:rPr>
              <a:t>↑</a:t>
            </a:r>
            <a:r>
              <a:rPr lang="en-US" sz="1400" dirty="0"/>
              <a:t> </a:t>
            </a:r>
            <a:r>
              <a:rPr lang="en-US" sz="1400" dirty="0" err="1"/>
              <a:t>Jaenisch</a:t>
            </a:r>
            <a:r>
              <a:rPr lang="en-US" sz="1400" dirty="0"/>
              <a:t> R, </a:t>
            </a:r>
            <a:r>
              <a:rPr lang="en-US" sz="1400" dirty="0" err="1"/>
              <a:t>Mintz</a:t>
            </a:r>
            <a:r>
              <a:rPr lang="en-US" sz="1400" dirty="0"/>
              <a:t> B (1974) </a:t>
            </a:r>
            <a:r>
              <a:rPr lang="en-US" sz="1400" dirty="0">
                <a:hlinkClick r:id="rId29"/>
              </a:rPr>
              <a:t>Simian virus 40 DNA sequences in DNA of healthy adult mice derived from preimplantation blastocysts injected with viral DNA</a:t>
            </a:r>
            <a:r>
              <a:rPr lang="en-US" sz="1400" dirty="0"/>
              <a:t> </a:t>
            </a:r>
            <a:r>
              <a:rPr lang="en-US" sz="1400" i="1" dirty="0"/>
              <a:t>Proc. Natl. Acad. Sci. U.S.A.</a:t>
            </a:r>
            <a:r>
              <a:rPr lang="en-US" sz="1400" dirty="0"/>
              <a:t> volume 71 issue 4 pages 1250-4 </a:t>
            </a:r>
            <a:r>
              <a:rPr lang="en-US" sz="1400" dirty="0">
                <a:hlinkClick r:id="rId30"/>
              </a:rPr>
              <a:t>PMID </a:t>
            </a:r>
            <a:r>
              <a:rPr lang="en-US" sz="1400" dirty="0" smtClean="0">
                <a:hlinkClick r:id="rId30"/>
              </a:rPr>
              <a:t>4364530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10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11"/>
            </a:pPr>
            <a:r>
              <a:rPr lang="en-US" sz="1400" dirty="0"/>
              <a:t>↑ </a:t>
            </a:r>
            <a:r>
              <a:rPr lang="ru-RU" sz="1400" dirty="0">
                <a:hlinkClick r:id="rId2"/>
              </a:rPr>
              <a:t>Перейти обратно:</a:t>
            </a:r>
            <a:r>
              <a:rPr lang="ru-RU" sz="1400" b="1" i="1" baseline="30000" dirty="0">
                <a:hlinkClick r:id="rId2"/>
              </a:rPr>
              <a:t>1</a:t>
            </a:r>
            <a:r>
              <a:rPr lang="ru-RU" sz="1400" dirty="0"/>
              <a:t> </a:t>
            </a:r>
            <a:r>
              <a:rPr lang="ru-RU" sz="1400" b="1" i="1" baseline="30000" dirty="0">
                <a:hlinkClick r:id="rId3"/>
              </a:rPr>
              <a:t>2</a:t>
            </a:r>
            <a:r>
              <a:rPr lang="ru-RU" sz="1400" dirty="0"/>
              <a:t> </a:t>
            </a:r>
            <a:r>
              <a:rPr lang="en-US" sz="1400" dirty="0" err="1"/>
              <a:t>Wilmut</a:t>
            </a:r>
            <a:r>
              <a:rPr lang="en-US" sz="1400" dirty="0"/>
              <a:t> I, </a:t>
            </a:r>
            <a:r>
              <a:rPr lang="en-US" sz="1400" dirty="0" err="1"/>
              <a:t>Schnieke</a:t>
            </a:r>
            <a:r>
              <a:rPr lang="en-US" sz="1400" dirty="0"/>
              <a:t> AE, </a:t>
            </a:r>
            <a:r>
              <a:rPr lang="en-US" sz="1400" dirty="0" err="1"/>
              <a:t>McWhir</a:t>
            </a:r>
            <a:r>
              <a:rPr lang="en-US" sz="1400" dirty="0"/>
              <a:t> J, Kind AJ, Campbell KH (1997) «Viable offspring derived from fetal and adult mammalian cells» </a:t>
            </a:r>
            <a:r>
              <a:rPr lang="en-US" sz="1400" i="1" dirty="0"/>
              <a:t>Nature</a:t>
            </a:r>
            <a:r>
              <a:rPr lang="en-US" sz="1400" dirty="0"/>
              <a:t> volume 385 issue 6619 pages 810-3 </a:t>
            </a:r>
            <a:r>
              <a:rPr lang="en-US" sz="1400" dirty="0">
                <a:hlinkClick r:id="rId4"/>
              </a:rPr>
              <a:t>PMID </a:t>
            </a:r>
            <a:r>
              <a:rPr lang="en-US" sz="1400" dirty="0" smtClean="0">
                <a:hlinkClick r:id="rId4"/>
              </a:rPr>
              <a:t>9039911</a:t>
            </a:r>
            <a:endParaRPr lang="ru-RU" sz="1400" dirty="0" smtClean="0"/>
          </a:p>
          <a:p>
            <a:pPr>
              <a:buFont typeface="+mj-lt"/>
              <a:buAutoNum type="arabicPeriod" startAt="12"/>
            </a:pPr>
            <a:r>
              <a:rPr lang="ru-RU" sz="1400" dirty="0"/>
              <a:t>Современные методы исследования без </a:t>
            </a:r>
            <a:r>
              <a:rPr lang="ru-RU" sz="1400" dirty="0"/>
              <a:t>животных. </a:t>
            </a:r>
            <a:r>
              <a:rPr lang="ru-RU" sz="1400" dirty="0" err="1"/>
              <a:t>Зилке</a:t>
            </a:r>
            <a:r>
              <a:rPr lang="ru-RU" sz="1400" dirty="0"/>
              <a:t> </a:t>
            </a:r>
            <a:r>
              <a:rPr lang="ru-RU" sz="1400" dirty="0" err="1"/>
              <a:t>Битц</a:t>
            </a:r>
            <a:r>
              <a:rPr lang="ru-RU" sz="1400" dirty="0"/>
              <a:t>, </a:t>
            </a:r>
            <a:r>
              <a:rPr lang="ru-RU" sz="1400" dirty="0" err="1"/>
              <a:t>Корина</a:t>
            </a:r>
            <a:r>
              <a:rPr lang="ru-RU" sz="1400" dirty="0"/>
              <a:t> </a:t>
            </a:r>
            <a:r>
              <a:rPr lang="ru-RU" sz="1400" dirty="0" err="1" smtClean="0"/>
              <a:t>Герике</a:t>
            </a:r>
            <a:endParaRPr lang="ru-RU" sz="1400" dirty="0" smtClean="0"/>
          </a:p>
          <a:p>
            <a:pPr>
              <a:buFont typeface="+mj-lt"/>
              <a:buAutoNum type="arabicPeriod" startAt="12"/>
            </a:pPr>
            <a:r>
              <a:rPr lang="ru-RU" sz="1400" dirty="0"/>
              <a:t>Директива 2010/63/ЕС «О защите животных, используемых для научных целей</a:t>
            </a:r>
            <a:r>
              <a:rPr lang="ru-RU" sz="1400" dirty="0" smtClean="0"/>
              <a:t>»</a:t>
            </a:r>
            <a:endParaRPr lang="en-US" sz="1400" dirty="0"/>
          </a:p>
          <a:p>
            <a:pPr>
              <a:buFont typeface="+mj-lt"/>
              <a:buAutoNum type="arabicPeriod" startAt="11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3593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38" y="1"/>
            <a:ext cx="7886700" cy="1325563"/>
          </a:xfrm>
        </p:spPr>
        <p:txBody>
          <a:bodyPr/>
          <a:lstStyle/>
          <a:p>
            <a:pPr algn="l"/>
            <a:r>
              <a:rPr lang="ru-RU" dirty="0" smtClean="0"/>
              <a:t>Экскурс в историю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26742" y="1676953"/>
            <a:ext cx="7877317" cy="4282249"/>
            <a:chOff x="812344" y="1195524"/>
            <a:chExt cx="7877317" cy="4282249"/>
          </a:xfrm>
        </p:grpSpPr>
        <p:pic>
          <p:nvPicPr>
            <p:cNvPr id="1026" name="Picture 2" descr="ÐÐ°ÑÑÐ¸Ð½ÐºÐ¸ Ð¿Ð¾ Ð·Ð°Ð¿ÑÐ¾ÑÑ Ð°ÑÐ¸ÑÑÐ¾ÑÐµÐ»Ñ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11" y="1195524"/>
              <a:ext cx="2125147" cy="3336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12344" y="4554443"/>
              <a:ext cx="21289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Аристотель,</a:t>
              </a:r>
            </a:p>
            <a:p>
              <a:pPr algn="ctr"/>
              <a:r>
                <a:rPr lang="ru-RU" dirty="0" smtClean="0"/>
                <a:t>Др. </a:t>
              </a:r>
              <a:r>
                <a:rPr lang="ru-RU" dirty="0"/>
                <a:t>Г</a:t>
              </a:r>
              <a:r>
                <a:rPr lang="ru-RU" dirty="0" smtClean="0"/>
                <a:t>реция,</a:t>
              </a:r>
            </a:p>
            <a:p>
              <a:pPr algn="ctr"/>
              <a:r>
                <a:rPr lang="en-US" dirty="0" smtClean="0"/>
                <a:t>IV </a:t>
              </a:r>
              <a:r>
                <a:rPr lang="ru-RU" dirty="0" smtClean="0"/>
                <a:t>и </a:t>
              </a:r>
              <a:r>
                <a:rPr lang="en-US" dirty="0" smtClean="0"/>
                <a:t>III </a:t>
              </a:r>
              <a:r>
                <a:rPr lang="ru-RU" dirty="0" smtClean="0"/>
                <a:t>вв. до н.э.</a:t>
              </a:r>
              <a:endParaRPr lang="ru-RU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19084" y="4554443"/>
              <a:ext cx="21224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Гален, </a:t>
              </a:r>
              <a:endParaRPr lang="en-US" dirty="0" smtClean="0"/>
            </a:p>
            <a:p>
              <a:pPr algn="ctr"/>
              <a:r>
                <a:rPr lang="ru-RU" dirty="0" smtClean="0"/>
                <a:t>Др. Рим</a:t>
              </a:r>
            </a:p>
            <a:p>
              <a:pPr algn="ctr"/>
              <a:r>
                <a:rPr lang="en-US" dirty="0" smtClean="0"/>
                <a:t>II</a:t>
              </a:r>
              <a:r>
                <a:rPr lang="en-US" dirty="0"/>
                <a:t>I</a:t>
              </a:r>
              <a:r>
                <a:rPr lang="en-US" dirty="0" smtClean="0"/>
                <a:t> </a:t>
              </a:r>
              <a:r>
                <a:rPr lang="ru-RU" dirty="0"/>
                <a:t>и </a:t>
              </a:r>
              <a:r>
                <a:rPr lang="en-US" dirty="0" smtClean="0"/>
                <a:t>II </a:t>
              </a:r>
              <a:r>
                <a:rPr lang="ru-RU" dirty="0" smtClean="0"/>
                <a:t>вв</a:t>
              </a:r>
              <a:r>
                <a:rPr lang="ru-RU" dirty="0"/>
                <a:t>. до </a:t>
              </a:r>
              <a:r>
                <a:rPr lang="ru-RU" dirty="0" smtClean="0"/>
                <a:t>н.э.</a:t>
              </a:r>
              <a:endParaRPr lang="ru-RU" b="1" dirty="0"/>
            </a:p>
          </p:txBody>
        </p:sp>
        <p:pic>
          <p:nvPicPr>
            <p:cNvPr id="1030" name="Picture 6" descr="ÐÐ°ÑÑÐ¸Ð½ÐºÐ¸ Ð¿Ð¾ Ð·Ð°Ð¿ÑÐ¾ÑÑ ÐÐ°Ð»ÐµÐ½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151" y="1207605"/>
              <a:ext cx="2082425" cy="333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4.bp.blogspot.com/-TVSHR8bVCQw/U3c6HAS0Q6I/AAAAAAAAAJU/YRWzG0H3toU/s1600/ibnu+bajjah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455" y="1195524"/>
              <a:ext cx="1992938" cy="329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96184" y="4492860"/>
              <a:ext cx="25934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Абу </a:t>
              </a:r>
              <a:r>
                <a:rPr lang="ru-RU" dirty="0" err="1"/>
                <a:t>Марван</a:t>
              </a:r>
              <a:r>
                <a:rPr lang="ru-RU" dirty="0"/>
                <a:t> Ибн </a:t>
              </a:r>
              <a:r>
                <a:rPr lang="ru-RU" dirty="0" err="1" smtClean="0"/>
                <a:t>Зухр</a:t>
              </a:r>
              <a:r>
                <a:rPr lang="ru-RU" dirty="0" smtClean="0"/>
                <a:t>, </a:t>
              </a:r>
              <a:endParaRPr lang="en-US" dirty="0" smtClean="0"/>
            </a:p>
            <a:p>
              <a:pPr algn="ctr"/>
              <a:r>
                <a:rPr lang="en-US" dirty="0" smtClean="0"/>
                <a:t>XII </a:t>
              </a:r>
              <a:r>
                <a:rPr lang="ru-RU" dirty="0" smtClean="0"/>
                <a:t>в.,</a:t>
              </a:r>
              <a:endParaRPr lang="en-US" dirty="0" smtClean="0"/>
            </a:p>
            <a:p>
              <a:pPr algn="ctr"/>
              <a:r>
                <a:rPr lang="ru-RU" dirty="0" smtClean="0"/>
                <a:t>Испания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7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Британия, </a:t>
            </a:r>
            <a:r>
              <a:rPr lang="en-US" dirty="0" err="1" smtClean="0"/>
              <a:t>XlX</a:t>
            </a:r>
            <a:r>
              <a:rPr lang="en-US" dirty="0" smtClean="0"/>
              <a:t> </a:t>
            </a:r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4" name="AutoShape 2" descr="https://upload.wikimedia.org/wikipedia/commons/8/8c/Trial_of_Bill_Bur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8/8c/Trial_of_Bill_Burn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AlexM\YandexDisk\ФОНД\Документы\Презентации\Даша\Trial_of_Bill_Bu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4" y="377582"/>
            <a:ext cx="8205930" cy="61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 vivo: </a:t>
            </a:r>
            <a:r>
              <a:rPr lang="ru-RU" dirty="0" smtClean="0"/>
              <a:t>наши дни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37213"/>
              </p:ext>
            </p:extLst>
          </p:nvPr>
        </p:nvGraphicFramePr>
        <p:xfrm>
          <a:off x="179512" y="1397001"/>
          <a:ext cx="8784976" cy="503327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92488"/>
                <a:gridCol w="4392488"/>
              </a:tblGrid>
              <a:tr h="57745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B050"/>
                          </a:solidFill>
                        </a:rPr>
                        <a:t>Да, </a:t>
                      </a:r>
                      <a:endParaRPr lang="ru-RU" sz="3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но...</a:t>
                      </a:r>
                      <a:endParaRPr lang="ru-RU" sz="3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52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B050"/>
                        </a:buClr>
                        <a:buSzPct val="150000"/>
                        <a:buFont typeface="Arial Black" panose="020B0A04020102020204" pitchFamily="34" charset="0"/>
                        <a:buChar char="+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Дешевизна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0000"/>
                        </a:buClr>
                        <a:buSzPct val="150000"/>
                        <a:buFont typeface="Arial Black" panose="020B0A04020102020204" pitchFamily="34" charset="0"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всегда итоги тестов применимы к людям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473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B050"/>
                        </a:buClr>
                        <a:buSzPct val="150000"/>
                        <a:buFont typeface="Arial Black" panose="020B0A04020102020204" pitchFamily="34" charset="0"/>
                        <a:buChar char="+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Отработанная технология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0000"/>
                        </a:buClr>
                        <a:buSzPct val="150000"/>
                        <a:buFont typeface="Arial Black" panose="020B0A04020102020204" pitchFamily="34" charset="0"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52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B050"/>
                        </a:buClr>
                        <a:buSzPct val="150000"/>
                        <a:buFont typeface="Arial Black" panose="020B0A04020102020204" pitchFamily="34" charset="0"/>
                        <a:buChar char="+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необходимой квалификации у сотрудников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0000"/>
                        </a:buClr>
                        <a:buSzPct val="150000"/>
                        <a:buFont typeface="Arial Black" panose="020B0A04020102020204" pitchFamily="34" charset="0"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валидации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ряда тестов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743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B050"/>
                        </a:buClr>
                        <a:buSzPct val="150000"/>
                        <a:buFont typeface="Arial Black" panose="020B0A04020102020204" pitchFamily="34" charset="0"/>
                        <a:buChar char="+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Предполагаемая минимизация негативных последствий для человека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0000"/>
                        </a:buClr>
                        <a:buSzPct val="150000"/>
                        <a:buFont typeface="Arial Black" panose="020B0A04020102020204" pitchFamily="34" charset="0"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Неоднозначность методик с позиций биоэтики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903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  <a:buClr>
                          <a:srgbClr val="00B050"/>
                        </a:buClr>
                        <a:buSzPct val="150000"/>
                        <a:buFont typeface="Arial Black" panose="020B0A04020102020204" pitchFamily="34" charset="0"/>
                        <a:buChar char="+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Состоятельность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и успешность в ряде случаев в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прошлом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  <a:buClr>
                          <a:srgbClr val="FF0000"/>
                        </a:buClr>
                        <a:buSzPct val="150000"/>
                        <a:buFont typeface="Arial Black" panose="020B0A04020102020204" pitchFamily="34" charset="0"/>
                        <a:buChar char="-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Сложность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контроля за соблюдением всех норм и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регламентов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Принцип 3</a:t>
            </a:r>
            <a:r>
              <a:rPr lang="en-US" dirty="0"/>
              <a:t>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900" dirty="0" smtClean="0"/>
              <a:t>Концепция была </a:t>
            </a:r>
            <a:r>
              <a:rPr lang="ru-RU" sz="2900" dirty="0"/>
              <a:t>впервые предложена Расселом и </a:t>
            </a:r>
            <a:r>
              <a:rPr lang="ru-RU" sz="2900" dirty="0" err="1"/>
              <a:t>Берчем</a:t>
            </a:r>
            <a:r>
              <a:rPr lang="ru-RU" sz="2900" dirty="0"/>
              <a:t> [</a:t>
            </a:r>
            <a:r>
              <a:rPr lang="ru-RU" sz="2900" dirty="0" err="1"/>
              <a:t>Russel&amp;Burch</a:t>
            </a:r>
            <a:r>
              <a:rPr lang="ru-RU" sz="2900" dirty="0"/>
              <a:t>] в их трактате под названием «Принципы гуманной методики эксперимента», опубликованном в 1959 г. </a:t>
            </a:r>
            <a:endParaRPr lang="en-US" sz="2900" b="1" dirty="0" smtClean="0"/>
          </a:p>
          <a:p>
            <a:pPr>
              <a:lnSpc>
                <a:spcPct val="120000"/>
              </a:lnSpc>
            </a:pPr>
            <a:r>
              <a:rPr lang="en-US" sz="3600" b="1" dirty="0" smtClean="0"/>
              <a:t>Reduction </a:t>
            </a:r>
            <a:r>
              <a:rPr lang="en-US" sz="3600" b="1" dirty="0"/>
              <a:t>(</a:t>
            </a:r>
            <a:r>
              <a:rPr lang="ru-RU" sz="3600" b="1" dirty="0"/>
              <a:t>снижение)</a:t>
            </a:r>
            <a:r>
              <a:rPr lang="en-US" sz="3600" b="1" dirty="0"/>
              <a:t>:</a:t>
            </a:r>
            <a:r>
              <a:rPr lang="en-US" sz="3600" dirty="0"/>
              <a:t> </a:t>
            </a:r>
            <a:r>
              <a:rPr lang="ru-RU" sz="3600" dirty="0"/>
              <a:t>снижение численности подопытных животных, используемых в </a:t>
            </a:r>
            <a:r>
              <a:rPr lang="ru-RU" sz="3600" dirty="0" smtClean="0"/>
              <a:t>экспериментах</a:t>
            </a: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b="1" dirty="0" smtClean="0"/>
              <a:t>Refinement</a:t>
            </a:r>
            <a:r>
              <a:rPr lang="ru-RU" sz="3600" b="1" dirty="0" smtClean="0"/>
              <a:t> </a:t>
            </a:r>
            <a:r>
              <a:rPr lang="ru-RU" sz="3600" b="1" dirty="0"/>
              <a:t>(усовершенствование)</a:t>
            </a:r>
            <a:r>
              <a:rPr lang="en-US" sz="3600" b="1" dirty="0"/>
              <a:t>:</a:t>
            </a:r>
            <a:r>
              <a:rPr lang="ru-RU" sz="3600" dirty="0"/>
              <a:t> совершенствование эксперимента и/или ухода за животными в направлении уменьшения их </a:t>
            </a:r>
            <a:r>
              <a:rPr lang="ru-RU" sz="3600" dirty="0" smtClean="0"/>
              <a:t>страданий</a:t>
            </a:r>
            <a:endParaRPr lang="ru-RU" sz="3600" dirty="0" smtClean="0"/>
          </a:p>
          <a:p>
            <a:pPr>
              <a:lnSpc>
                <a:spcPct val="120000"/>
              </a:lnSpc>
            </a:pPr>
            <a:r>
              <a:rPr lang="en-US" sz="3600" b="1" dirty="0" smtClean="0"/>
              <a:t>Replacement</a:t>
            </a:r>
            <a:r>
              <a:rPr lang="ru-RU" sz="3600" b="1" dirty="0" smtClean="0"/>
              <a:t> </a:t>
            </a:r>
            <a:r>
              <a:rPr lang="ru-RU" sz="3600" b="1" dirty="0"/>
              <a:t>(замена)</a:t>
            </a:r>
            <a:r>
              <a:rPr lang="en-US" sz="3600" b="1" dirty="0"/>
              <a:t>:</a:t>
            </a:r>
            <a:r>
              <a:rPr lang="ru-RU" sz="3600" b="1" dirty="0"/>
              <a:t> </a:t>
            </a:r>
            <a:r>
              <a:rPr lang="ru-RU" sz="3600" dirty="0"/>
              <a:t>замена экспериментов над животным альтернативными </a:t>
            </a:r>
            <a:r>
              <a:rPr lang="ru-RU" sz="3600" dirty="0" smtClean="0"/>
              <a:t>методами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96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2074181" cy="23042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901764" y="692696"/>
            <a:ext cx="5846699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/>
              <a:t>Фонд помощи лабораторным крысам</a:t>
            </a:r>
            <a:endParaRPr lang="ru-RU" sz="4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0374" y="3866405"/>
            <a:ext cx="4327649" cy="201622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wistarats.ru</a:t>
            </a:r>
          </a:p>
          <a:p>
            <a:r>
              <a:rPr lang="en-US" sz="2800" dirty="0" smtClean="0"/>
              <a:t>vk.com/</a:t>
            </a:r>
            <a:r>
              <a:rPr lang="en-US" sz="2800" dirty="0" err="1" smtClean="0"/>
              <a:t>wistarats</a:t>
            </a:r>
            <a:endParaRPr lang="en-US" sz="2800" dirty="0" smtClean="0"/>
          </a:p>
          <a:p>
            <a:r>
              <a:rPr lang="en-US" sz="2800" dirty="0" smtClean="0"/>
              <a:t>fb.com/</a:t>
            </a:r>
            <a:r>
              <a:rPr lang="en-US" sz="2800" dirty="0" err="1" smtClean="0"/>
              <a:t>wistarats</a:t>
            </a:r>
            <a:endParaRPr lang="en-US" sz="2800" dirty="0" smtClean="0"/>
          </a:p>
          <a:p>
            <a:r>
              <a:rPr lang="en-US" sz="2800" dirty="0" smtClean="0"/>
              <a:t>instagram.com/</a:t>
            </a:r>
            <a:r>
              <a:rPr lang="en-US" sz="2800" dirty="0" err="1" smtClean="0"/>
              <a:t>wistarats</a:t>
            </a:r>
            <a:endParaRPr lang="ru-RU" sz="2800" dirty="0"/>
          </a:p>
        </p:txBody>
      </p:sp>
      <p:sp>
        <p:nvSpPr>
          <p:cNvPr id="2" name="AutoShape 2" descr="https://c.radikal.ru/c27/1902/ba/f0cfc57918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AlexM\YandexDisk\ФОНД\Документы\Презентации\Даша\f0cfc57918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r="20821"/>
          <a:stretch/>
        </p:blipFill>
        <p:spPr bwMode="auto">
          <a:xfrm>
            <a:off x="5025478" y="3672580"/>
            <a:ext cx="3521075" cy="24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мы занимаемся?</a:t>
            </a:r>
            <a:endParaRPr lang="ru-RU" dirty="0"/>
          </a:p>
        </p:txBody>
      </p:sp>
      <p:sp>
        <p:nvSpPr>
          <p:cNvPr id="4" name="AutoShape 2" descr="Картинки по запросу домашние кры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0376" y="4581128"/>
            <a:ext cx="8144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19724" y="1371776"/>
            <a:ext cx="7625376" cy="5143500"/>
            <a:chOff x="719724" y="1371776"/>
            <a:chExt cx="7625376" cy="5143500"/>
          </a:xfrm>
        </p:grpSpPr>
        <p:pic>
          <p:nvPicPr>
            <p:cNvPr id="3074" name="Picture 2" descr="C:\Users\AlexM\YandexDisk\ФОНД\Документы\Презентации\Даша\ZPeonDkqrS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100" y="1371776"/>
              <a:ext cx="3429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AlexM\YandexDisk\ФОНД\Документы\Презентации\Даша\xne8RwBHJk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2" r="4352"/>
            <a:stretch/>
          </p:blipFill>
          <p:spPr bwMode="auto">
            <a:xfrm>
              <a:off x="719724" y="3809496"/>
              <a:ext cx="4246662" cy="270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lexM\YandexDisk\ФОНД\Документы\Презентации\Даша\2zZ0DwaAOA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07"/>
            <a:stretch/>
          </p:blipFill>
          <p:spPr bwMode="auto">
            <a:xfrm>
              <a:off x="735058" y="1371776"/>
              <a:ext cx="4231327" cy="2489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08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мы занимаемся?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989" y="4941168"/>
            <a:ext cx="4471665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Работа с животными: вывоз, лечение, поиск владельцев.</a:t>
            </a:r>
          </a:p>
        </p:txBody>
      </p:sp>
      <p:sp>
        <p:nvSpPr>
          <p:cNvPr id="4" name="AutoShape 2" descr="Картинки по запросу домашние кры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0376" y="4581128"/>
            <a:ext cx="8144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/>
          </a:p>
        </p:txBody>
      </p:sp>
      <p:sp>
        <p:nvSpPr>
          <p:cNvPr id="5" name="AutoShape 2" descr="https://sun9-7.userapi.com/c854128/v854128791/170a97/k0U6fESqIx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AlexM\YandexDisk\ФОНД\Документы\Презентации\Даша\k0U6fESqIx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8330"/>
            <a:ext cx="3511277" cy="2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M\YandexDisk\ФОНД\Документы\Презентации\Даша\_Eo53jB8l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0" y="1458325"/>
            <a:ext cx="5584361" cy="31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мы занимаемся?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711690"/>
            <a:ext cx="3312368" cy="2664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 smtClean="0"/>
              <a:t>Яцек</a:t>
            </a:r>
            <a:r>
              <a:rPr lang="ru-RU" sz="2400" dirty="0" smtClean="0"/>
              <a:t>. </a:t>
            </a:r>
          </a:p>
          <a:p>
            <a:pPr marL="0" indent="0" algn="ctr">
              <a:buNone/>
            </a:pPr>
            <a:r>
              <a:rPr lang="ru-RU" sz="2400" dirty="0" smtClean="0"/>
              <a:t>Диагноз: неоплазия </a:t>
            </a:r>
            <a:r>
              <a:rPr lang="ru-RU" sz="2400" dirty="0"/>
              <a:t>толстой кишки, воспалительное заболевание кишечника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4" name="AutoShape 2" descr="Картинки по запросу домашние кры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0376" y="4581128"/>
            <a:ext cx="814407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dirty="0"/>
          </a:p>
        </p:txBody>
      </p:sp>
      <p:sp>
        <p:nvSpPr>
          <p:cNvPr id="5" name="AutoShape 2" descr="https://sun9-7.userapi.com/c854128/v854128791/170a97/k0U6fESqIx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AlexM\YandexDisk\ФОНД\Документы\Презентации\Даша\idsFQAvPb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7" y="1507146"/>
            <a:ext cx="4612774" cy="30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004020" y="5383598"/>
            <a:ext cx="7056784" cy="77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/>
              <a:t>Стоимость </a:t>
            </a:r>
            <a:r>
              <a:rPr lang="ru-RU" sz="3600" b="1" dirty="0" smtClean="0"/>
              <a:t>лечения: </a:t>
            </a:r>
            <a:r>
              <a:rPr lang="ru-RU" sz="3600" b="1" dirty="0"/>
              <a:t>18 тыс. руб.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382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344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Лабораторные животные: от in vivo к in silico</vt:lpstr>
      <vt:lpstr>Экскурс в историю</vt:lpstr>
      <vt:lpstr>Британия, XlX в.</vt:lpstr>
      <vt:lpstr>In vivo: наши дни</vt:lpstr>
      <vt:lpstr>Принцип 3R</vt:lpstr>
      <vt:lpstr>Презентация PowerPoint</vt:lpstr>
      <vt:lpstr>Чем мы занимаемся?</vt:lpstr>
      <vt:lpstr>Чем мы занимаемся?</vt:lpstr>
      <vt:lpstr>Чем мы занимаемся?</vt:lpstr>
      <vt:lpstr>Чем мы занимаемся?</vt:lpstr>
      <vt:lpstr>Чем мы занимаемся?</vt:lpstr>
      <vt:lpstr>Чем мы занимаемся?</vt:lpstr>
      <vt:lpstr>Чем мы занимаемся?</vt:lpstr>
      <vt:lpstr>Чем мы занимаемся?</vt:lpstr>
      <vt:lpstr>Сложности</vt:lpstr>
      <vt:lpstr>Что почитать?</vt:lpstr>
      <vt:lpstr>Литература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AlexM</dc:creator>
  <cp:lastModifiedBy>AlexM</cp:lastModifiedBy>
  <cp:revision>33</cp:revision>
  <dcterms:created xsi:type="dcterms:W3CDTF">2020-01-17T12:23:17Z</dcterms:created>
  <dcterms:modified xsi:type="dcterms:W3CDTF">2020-01-18T11:38:24Z</dcterms:modified>
</cp:coreProperties>
</file>